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84" r:id="rId2"/>
    <p:sldId id="256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9D149-807D-420C-83B3-206A2F2F0F5F}" type="datetimeFigureOut">
              <a:rPr lang="en-IN" smtClean="0"/>
              <a:pPr/>
              <a:t>30-01-2021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5641-9CD2-4075-A1EE-2DC2CE009B5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289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6D23-7EE1-472D-A56A-5E6A5DE62C9E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80A-564E-46C6-BF60-32A65E84736B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D5A-AFE3-462E-BAF9-93875B3835C1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0404-1C7F-4549-B31F-60759DE8D09C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E16B-86C5-4B17-BE17-E2D91D269B1E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E45B-A76F-48BB-A575-440188FBF989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BFCC-9FD7-4527-9380-4BDD1FD34F5E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22B-6C3F-47C8-B72C-E4DEBA8D5642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FDF4-FACB-4952-AF13-5D4361138627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EBB4-F09B-4C7A-A78D-A62DDC600534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50B9-52CB-44E2-8C90-E23C82C539A5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C22A-47AA-432E-BEF9-19763799F690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D197-2CC8-45E3-B7D4-127AC18E67D1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C717-019A-4529-90B0-0EF4D4A22A76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C54D-7B5E-4213-81E8-ED39D371D99C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5876-4C8E-4856-BCDD-033AC2C8EA87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1F9-CE71-4591-8855-C6727152B093}" type="datetime1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B1B6E5-9EA4-4E5B-B278-037C34570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861" y="155727"/>
            <a:ext cx="8765196" cy="968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61CC78-0B6E-44A5-ABC2-3E5DD98D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48" y="915755"/>
            <a:ext cx="1351384" cy="1351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FFB43-D6BD-4513-B97B-0F9D9728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485" y="763571"/>
            <a:ext cx="1555422" cy="17628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B1217A-C67E-4B99-AFFE-7233C61A23CB}"/>
              </a:ext>
            </a:extLst>
          </p:cNvPr>
          <p:cNvSpPr/>
          <p:nvPr/>
        </p:nvSpPr>
        <p:spPr>
          <a:xfrm>
            <a:off x="3157980" y="2340943"/>
            <a:ext cx="6749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Antihyperlipidemic Drug     </a:t>
            </a:r>
            <a:endParaRPr lang="en-I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323DA7D-DAA3-4EA9-9B6D-8841DE60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5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4F15D-DB4A-4E98-9A36-9B7BA047A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691" y="282804"/>
            <a:ext cx="10444899" cy="649506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54F2C-DEBE-434B-942A-B8DFE909E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78" y="207390"/>
            <a:ext cx="9983811" cy="6650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8057F-077F-4FB9-A840-31F053440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7" y="282804"/>
            <a:ext cx="9335677" cy="65751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24E02-A755-43CE-B5DB-1969DCB3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8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3A4C2-E225-454F-BC18-311916757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2" y="179109"/>
            <a:ext cx="9751226" cy="64997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CLASIFICATION OF ANTI HYPERLIPIDEMIC DRUG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Several different classes of drugs are used to treat hyperlipidemia.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These classes differ not only in their mechanism of action but also in the type of lipid reduction and the magnitude of the reduction.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DBC6C-762A-4733-B95A-3BCDBEFD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8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35C1A4-8526-454D-B5B1-48BCA6A8A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777" y="37586"/>
            <a:ext cx="10067826" cy="67967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53B87-D06F-4428-A0CD-EF6FCE75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5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9938C-3954-413D-BC9E-CC80EC11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9" y="160256"/>
            <a:ext cx="10020693" cy="6697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HMG –COA  REDUCTASE INHIBITION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Target: HMG-CoA Reductase (HMGR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 The enzyme that catalyzes the conversion of HMG-CoA to mevalonate.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 This reaction is the rate determining step in the synthetic pathway of cholesterol </a:t>
            </a: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Statin</a:t>
            </a: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Today, there are two classes of statins: </a:t>
            </a: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Natural Statins: Lovastatin(Manacor), Pravastatin (Pravachol), Simvastatin . </a:t>
            </a: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Synthetic Statins: Atorvastatin , Fluvastatin . Statins are competitive inhibitors of HMG-CoA reductase. They are bulky and “stuck” in the active site. This prevents the enzyme from binding with its substrate, HMGCoA.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661FB-6A2C-4A84-9098-A1F3F22B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9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43C869-4A25-4490-8C17-6A1A046E8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304" y="349250"/>
            <a:ext cx="10067829" cy="63531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283F1-4D68-4A8D-B432-BC604E5B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B152-7112-41DE-991C-AF15A216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105" y="254524"/>
            <a:ext cx="10048973" cy="628767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dirty="0"/>
              <a:t>    </a:t>
            </a:r>
            <a:r>
              <a:rPr lang="en-IN" dirty="0" err="1">
                <a:latin typeface="Arial Black" panose="020B0A04020102020204" pitchFamily="34" charset="0"/>
              </a:rPr>
              <a:t>E.g</a:t>
            </a:r>
            <a:r>
              <a:rPr lang="en-IN" dirty="0">
                <a:latin typeface="Arial Black" panose="020B0A04020102020204" pitchFamily="34" charset="0"/>
              </a:rPr>
              <a:t>  </a:t>
            </a:r>
            <a:r>
              <a:rPr lang="en-IN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LOVASTATIN, ATOVASTATIN</a:t>
            </a:r>
            <a:r>
              <a:rPr lang="en-IN" dirty="0">
                <a:solidFill>
                  <a:srgbClr val="FF0000"/>
                </a:solidFill>
              </a:rPr>
              <a:t>,   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rial Black" panose="020B0A04020102020204" pitchFamily="34" charset="0"/>
              </a:rPr>
              <a:t>Mechanism of action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HMG-CoA reductase catlyze synthesis of mevalonic acid from HMG-CoA and is the rate limiting step in cholesterole biosynthesis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Lead to up – regulation of LDL receptor in liver 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rial Black" panose="020B0A04020102020204" pitchFamily="34" charset="0"/>
              </a:rPr>
              <a:t>Therapeutic uses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Great for all hyperlipidemias involving increased level; of LDL or cholesterol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Atherosclerosis ;stoke prevention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Primary prevention of CAD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5E940-D50D-4087-B10D-E12CEEC3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8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4E47-3814-4777-8BB3-3D24228FA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57" y="304800"/>
            <a:ext cx="10020692" cy="6553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sz="2000" dirty="0">
                <a:latin typeface="Arial Black" panose="020B0A04020102020204" pitchFamily="34" charset="0"/>
                <a:cs typeface="Arial" panose="020B0604020202020204" pitchFamily="34" charset="0"/>
              </a:rPr>
              <a:t>Major side effect and drug interaction </a:t>
            </a:r>
            <a:endParaRPr lang="en-IN" dirty="0"/>
          </a:p>
          <a:p>
            <a:pPr marL="0" indent="0">
              <a:buNone/>
            </a:pPr>
            <a:r>
              <a:rPr lang="en-IN" sz="2000" dirty="0">
                <a:latin typeface="Arial Black" panose="020B0A04020102020204" pitchFamily="34" charset="0"/>
              </a:rPr>
              <a:t>Side effect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Headache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Nausea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Sleep disturbance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Elevation in hepatocellular enzymes and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alkline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phosphatase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Myosis and rhabdomyolysis , primarily when give with gemfibrozil or cyclosporine 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 marL="0" indent="0">
              <a:buNone/>
            </a:pPr>
            <a:r>
              <a:rPr lang="en-IN" sz="2000" dirty="0">
                <a:latin typeface="Arial Black" panose="020B0A04020102020204" pitchFamily="34" charset="0"/>
              </a:rPr>
              <a:t>Drug intraction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Lovastatine , atorvastatine ,rosuvastatin, and simvastatin potentiate effect of warfarin : this interaction is not seen with pravastatine , fluvastatine ,or pitavastatin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190DB-2A8B-4316-8CD3-E74A13C2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6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D45F1-1721-4B9F-ADC4-9219A7FC0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532" y="122547"/>
            <a:ext cx="9916997" cy="64290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Bile acid sequestrants </a:t>
            </a:r>
          </a:p>
          <a:p>
            <a:pPr marL="0" indent="0">
              <a:buNone/>
            </a:pPr>
            <a:endParaRPr lang="en-IN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dirty="0"/>
              <a:t>  </a:t>
            </a:r>
            <a:r>
              <a:rPr lang="en-IN" sz="2000" dirty="0" err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Eg</a:t>
            </a:r>
            <a:r>
              <a:rPr lang="en-IN" sz="2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-Cholestyramine ,colestipol, </a:t>
            </a:r>
            <a:r>
              <a:rPr lang="en-IN" sz="2000" dirty="0" err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colesvelam</a:t>
            </a:r>
            <a:r>
              <a:rPr lang="en-IN" sz="2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000" dirty="0">
                <a:latin typeface="Arial Black" panose="020B0A04020102020204" pitchFamily="34" charset="0"/>
              </a:rPr>
              <a:t>Mechanism of action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Anion –exchange resin – bind bile acid in instestine limen prevention enterohepatic circulation ,this causes an up – regulation of hepatic LDL receptor and increased production of cholesterol  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 marL="0" indent="0">
              <a:buNone/>
            </a:pPr>
            <a:r>
              <a:rPr lang="en-IN" dirty="0">
                <a:latin typeface="Arial Black" panose="020B0A04020102020204" pitchFamily="34" charset="0"/>
              </a:rPr>
              <a:t> </a:t>
            </a:r>
            <a:r>
              <a:rPr lang="en-IN" sz="2000" dirty="0">
                <a:latin typeface="Arial Black" panose="020B0A04020102020204" pitchFamily="34" charset="0"/>
              </a:rPr>
              <a:t>Therapeutic uses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USES hyperlipidemia involving ISOLATED INCREASIS OF LDL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7052D-ECFB-433A-8773-B259D388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52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7A43C-86DA-486E-927C-BBDF67613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410" y="172039"/>
            <a:ext cx="10426045" cy="65139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Major side effect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000" dirty="0">
                <a:latin typeface="Arial Black" panose="020B0A04020102020204" pitchFamily="34" charset="0"/>
              </a:rPr>
              <a:t>Side effect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Constipation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Flatulence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Dyspepsia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Hypertriglyceridemia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Hyperchloremic acidosis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Bind many things which limits their absorption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Proxisting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coagulopathy is a contraindication since they prevent absorption of vit K </a:t>
            </a:r>
          </a:p>
          <a:p>
            <a:pPr marL="0" indent="0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C28FE-E4A7-493E-93B8-E14311B9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2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1F7F4-C462-4CE5-8E59-1A6C27D5A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543" y="405353"/>
            <a:ext cx="10303497" cy="6231117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000" dirty="0">
                <a:latin typeface="Arial Black" panose="020B0A04020102020204" pitchFamily="34" charset="0"/>
              </a:rPr>
              <a:t>FIBRATES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  <a:latin typeface="Arial Black" panose="020B0A04020102020204" pitchFamily="34" charset="0"/>
              </a:rPr>
              <a:t>Examples : Gemfibrozil , Fenofibrate ,Micronized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000" dirty="0">
                <a:latin typeface="Arial Black" panose="020B0A04020102020204" pitchFamily="34" charset="0"/>
              </a:rPr>
              <a:t>Mechanism of action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Activation of nuclear transcription reception to increases LPL synthesis 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Courier New" panose="02070309020205020404" pitchFamily="49" charset="0"/>
              <a:buChar char="o"/>
            </a:pPr>
            <a:r>
              <a:rPr lang="en-IN" sz="2000" dirty="0">
                <a:latin typeface="Arial Black" panose="020B0A04020102020204" pitchFamily="34" charset="0"/>
              </a:rPr>
              <a:t>Therapeutic 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DOC  type 3 lipoproteinemia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Hypertriglyceridemia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Useful for pruritus in biliary obstruction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2B868-BB4C-4198-BCEB-ED38B8C0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0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7C35EA-C583-4CEE-AE91-020543941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4" y="197528"/>
            <a:ext cx="10049522" cy="646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Hyperlipidemia </a:t>
            </a:r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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Hyperlipidemia a broad term, also called hyperlipoproteinemia, is a common disorder in developed countries and is the major cause of coronary heart disease.</a:t>
            </a: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 It results from abnormalities in lipid metabolism or plasma lipid transport or a disorder in the synthesis and degradation of plasma lipoproteins.  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Causes of hyperlipidemia  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• Mostly hyperlipidemia is caused by lifestyle habits or treatable medical conditions.</a:t>
            </a: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• Obesity, not exercising, and smoking, diabetes, obstructive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jaundice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0E7557-BA2A-43EE-9D18-BF3EC2F5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14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286F-EC79-449B-B0CC-70190EA8C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105" y="301657"/>
            <a:ext cx="10171522" cy="648564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  <a:cs typeface="Arial" panose="020B0604020202020204" pitchFamily="34" charset="0"/>
              </a:rPr>
              <a:t>Major side effect and drug interaction </a:t>
            </a:r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2000" dirty="0">
                <a:latin typeface="Arial Black" panose="020B0A04020102020204" pitchFamily="34" charset="0"/>
              </a:rPr>
              <a:t> Side effect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Gastrointestinal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Myalgia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Lower blood cyclosporine level : potentially nephrotoxic in cyclosporine treated patient.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Potentiates warfarin action. Absorption of gemfibrozil diminished by bile acid sequestrants.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D093F-066E-4DBF-A386-EAEE16AD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03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2B501-EABD-46B5-B309-4920F9B19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665" y="424206"/>
            <a:ext cx="10256363" cy="6433794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Nicotinic acid  ( Niacin)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  <a:latin typeface="Arial Black" panose="020B0A04020102020204" pitchFamily="34" charset="0"/>
              </a:rPr>
              <a:t>Examples ; Niacin,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000" dirty="0">
                <a:latin typeface="Arial Black" panose="020B0A04020102020204" pitchFamily="34" charset="0"/>
              </a:rPr>
              <a:t>Mechanism of action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Its is a potent inhibition of lipolysis in adipose tissues which decreases mobilization of FFAs to the liver which in turn decreases VLDL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Increases HDL level 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Courier New" panose="02070309020205020404" pitchFamily="49" charset="0"/>
              <a:buChar char="o"/>
            </a:pPr>
            <a:r>
              <a:rPr lang="en-IN" dirty="0"/>
              <a:t> </a:t>
            </a:r>
            <a:r>
              <a:rPr lang="en-IN" sz="2000" dirty="0">
                <a:latin typeface="Arial Black" panose="020B0A04020102020204" pitchFamily="34" charset="0"/>
              </a:rPr>
              <a:t>Therapeutic use 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Use Hyperlipidemia with very high VLDL and LDL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Patients with very low HDL </a:t>
            </a:r>
          </a:p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F997C-9896-4D6F-B16A-3540B315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78" y="947588"/>
            <a:ext cx="8913124" cy="12863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5F2CE-C005-4238-ABD3-3C85370D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13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5A8A1-F643-4C1B-8B43-3105B1DC4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043" y="179109"/>
            <a:ext cx="9954705" cy="64856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sz="2000" dirty="0">
                <a:latin typeface="Arial Black" panose="020B0A04020102020204" pitchFamily="34" charset="0"/>
                <a:cs typeface="Arial" panose="020B0604020202020204" pitchFamily="34" charset="0"/>
              </a:rPr>
              <a:t>Major side effect and drug interaction </a:t>
            </a:r>
          </a:p>
          <a:p>
            <a:pPr marL="0" indent="0">
              <a:buNone/>
            </a:pPr>
            <a:r>
              <a:rPr lang="en-IN" dirty="0">
                <a:latin typeface="Arial Black" panose="020B0A04020102020204" pitchFamily="34" charset="0"/>
              </a:rPr>
              <a:t>Side effect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Dry skin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Myositis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Prostaglandin – mediated cutaneous flushing , warm sensation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Headache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Rhabdomyolysis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Hyperuricemia 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8D74B-782C-4933-B5E5-CC233C8C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91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0943-7FF0-489F-ADF3-631D6F1AC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959" y="0"/>
            <a:ext cx="10218655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Cholesterol absorption inhibitors 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  <a:latin typeface="Arial Black" panose="020B0A04020102020204" pitchFamily="34" charset="0"/>
              </a:rPr>
              <a:t>Examples : Ezetimibe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latin typeface="Arial Black" panose="020B0A04020102020204" pitchFamily="34" charset="0"/>
              </a:rPr>
              <a:t>Mechanism of action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Localizes at the brush border , selectively inhibits intestinal absorption of cholesterol and related sterols 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latin typeface="Arial Black" panose="020B0A04020102020204" pitchFamily="34" charset="0"/>
              </a:rPr>
              <a:t>Therapeutic 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Used in hypercholesterolemia together with statins and diet regulation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latin typeface="Arial Black" panose="020B0A04020102020204" pitchFamily="34" charset="0"/>
              </a:rPr>
              <a:t>Side effect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Diarrhea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Abdominal pain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CL liver dysfunction </a:t>
            </a:r>
          </a:p>
          <a:p>
            <a:pPr marL="457200" lvl="1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58C01-83D7-4197-96FB-ABEEF6D2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4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4AD44-1E8E-4A09-BA91-C4DFBC11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653" y="367645"/>
            <a:ext cx="10133815" cy="649035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PCSK9 inhibitors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FF0000"/>
                </a:solidFill>
                <a:latin typeface="Arial Black" panose="020B0A04020102020204" pitchFamily="34" charset="0"/>
              </a:rPr>
              <a:t>Examples : Alirocumab , </a:t>
            </a:r>
            <a:r>
              <a:rPr lang="en-IN" dirty="0" err="1">
                <a:solidFill>
                  <a:srgbClr val="FF0000"/>
                </a:solidFill>
                <a:latin typeface="Arial Black" panose="020B0A04020102020204" pitchFamily="34" charset="0"/>
              </a:rPr>
              <a:t>Evolocumab</a:t>
            </a:r>
            <a:r>
              <a:rPr lang="en-IN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IN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Proprotein convertase </a:t>
            </a:r>
            <a:r>
              <a:rPr lang="en-IN" sz="2400" dirty="0" err="1"/>
              <a:t>subtilistin</a:t>
            </a:r>
            <a:r>
              <a:rPr lang="en-IN" sz="2400" dirty="0"/>
              <a:t> </a:t>
            </a:r>
            <a:r>
              <a:rPr lang="en-IN" sz="2400" dirty="0" err="1"/>
              <a:t>kexin</a:t>
            </a:r>
            <a:r>
              <a:rPr lang="en-IN" sz="2400" dirty="0"/>
              <a:t> 9 is a serine protease produced predominantly in the that leads to the degradation of hepatocyte LDL receptors LDL –C levels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This category of lipid lowering therapy appears promising in a rang of clinical situations.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They are given subcutaneously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The major side effect is injection site reaction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5D9E1-625E-48E7-83B6-B2B4785C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95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7CBCF-9E01-42DC-8E03-35BABC848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080" y="254524"/>
            <a:ext cx="10199802" cy="66034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sz="2000" dirty="0">
                <a:latin typeface="Arial Black" panose="020B0A04020102020204" pitchFamily="34" charset="0"/>
              </a:rPr>
              <a:t>DRUG THERAPY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If no improvement within 6 week with a single drug therapy ,the dose should be increased. If no improvement after 3 months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the drug or consider combination therapy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Bile acid resins can be safely combined with statins or nicotinic acid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Fibrates acid and statins cl because of myopathy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Nicotinic acid and statins because of myopathy</a:t>
            </a:r>
            <a:r>
              <a:rPr lang="en-IN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419D5-B6D5-4FE3-ACDB-5AFACB77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07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83BA2-FEA1-4BB3-810C-067E5318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701" y="575035"/>
            <a:ext cx="9269708" cy="628296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        </a:t>
            </a:r>
            <a:r>
              <a:rPr lang="en-IN" sz="4400" dirty="0">
                <a:latin typeface="Arial Black" panose="020B0A04020102020204" pitchFamily="34" charset="0"/>
              </a:rPr>
              <a:t>THANK YOU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E715D-0386-44E1-8E40-AF62699B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3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EA5ED-E437-4A75-8B23-20FADAB99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103" y="408373"/>
            <a:ext cx="10271464" cy="64496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The biochemistry of Plasma lipids What are lipids?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Lipids are the heterogenous mixtures of fatty acids and alcohol that are present in the body. The major lipids in the bloodstream are cholesterol and it’s esters, triglycerides and phospholipids.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Cholesterol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C27 steroid that serves as an important component of all cell membranes and important precursor molecule for the biosynthesis of bile acids, steroid hormones, and several fat-soluble vitamins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 It is necessary for new cells to form and for older cells to repair themselves after injury.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 Cholesterol is also used by the adrenal glands to form hormones such as cortisol, by the testicles to form testosterone, and by the ovaries to form estrogen and progesterone</a:t>
            </a:r>
            <a:r>
              <a:rPr lang="en-US" sz="2400" dirty="0"/>
              <a:t>.</a:t>
            </a:r>
            <a:endParaRPr lang="en-IN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4C840-CA93-42A3-A017-04E87E23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0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DFF87-6DAE-4B1C-B08F-A873738C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045" y="319596"/>
            <a:ext cx="10218198" cy="6538404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064A0-4AC8-40E4-A3D8-286627AE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348" y="0"/>
            <a:ext cx="9898602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F6087F-0C8A-4334-8E7C-1594BA07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7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DB14F-A34A-4DC4-8806-7F6007B4E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439" y="266330"/>
            <a:ext cx="10306974" cy="6591670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Arial Black" panose="020B0A04020102020204" pitchFamily="34" charset="0"/>
              </a:rPr>
              <a:t>functions of triglycerides and Phospholipids in the body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Triglycerides supply energy for the body. Triglycerides either meet immediate energy needs in muscles or stored as fat for future energy requirements.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• Phospholipids are compounds that are used to make cell membranes, generate second messengers, and store fatty acids for the use in generation of prostaglandins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Arial Black" panose="020B0A04020102020204" pitchFamily="34" charset="0"/>
              </a:rPr>
              <a:t>Lipoproteins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Since blood and other body fluids are watery, so fats need a special transport system to travel around the body.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They are carried from one place to another mixing with protein particles, called lipoproteins.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There are four (or five) types of lipoproteins, each having very distinct job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370B38-9E74-4C6B-94D1-96B640A7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7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E046-C21C-48C9-B63D-56ADD58CF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289" y="71021"/>
            <a:ext cx="10235954" cy="6667130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DD0C0-2EB9-40A9-990C-B7E6D7BE8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01" y="71021"/>
            <a:ext cx="10235954" cy="67869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EB0DBE-0F52-4115-A743-A2957204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4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7AF75-24D4-4869-8A11-478734B4C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267" y="159798"/>
            <a:ext cx="10244831" cy="6613864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A941F-E147-4714-9424-D6A4CF831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57" y="0"/>
            <a:ext cx="10031767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D864E-F223-437E-9431-3737C25C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C:\Users\dell\Downloads\20200806_113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062" y="0"/>
            <a:ext cx="1002323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66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95B26-FD47-4547-84A8-ABCF4E4C7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247" y="168676"/>
            <a:ext cx="10262586" cy="6613864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         </a:t>
            </a:r>
          </a:p>
          <a:p>
            <a:pPr marL="0" indent="0">
              <a:buNone/>
            </a:pPr>
            <a:endParaRPr lang="en-IN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     </a:t>
            </a:r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              Classification of Hyperlipidemia  </a:t>
            </a:r>
          </a:p>
          <a:p>
            <a:pPr marL="0" indent="0">
              <a:buNone/>
            </a:pPr>
            <a:r>
              <a:rPr lang="en-IN" dirty="0"/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6B2B8-5CE5-4B7A-A333-69E6ACDD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1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FAA9D-78D2-42EC-8FDD-DF312E45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491" y="213063"/>
            <a:ext cx="10440140" cy="6471821"/>
          </a:xfrm>
        </p:spPr>
        <p:txBody>
          <a:bodyPr/>
          <a:lstStyle/>
          <a:p>
            <a:pPr marL="0" lvl="0" indent="0">
              <a:buClr>
                <a:srgbClr val="A53010"/>
              </a:buClr>
              <a:buNone/>
            </a:pPr>
            <a:r>
              <a:rPr lang="en-I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GROUPS OF HYPERLIPIDEMIA </a:t>
            </a:r>
          </a:p>
          <a:p>
            <a:pPr marL="0" lvl="0" indent="0">
              <a:buClr>
                <a:srgbClr val="A53010"/>
              </a:buClr>
              <a:buNone/>
            </a:pPr>
            <a:endParaRPr lang="en-IN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Primary familial hyperlipoproteinemia 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en-IN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• </a:t>
            </a:r>
            <a:r>
              <a:rPr lang="en-I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Subclassified into six phenotypes I , </a:t>
            </a:r>
            <a:r>
              <a:rPr lang="en-IN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IIa</a:t>
            </a:r>
            <a:r>
              <a:rPr lang="en-I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IIb , III, IV, and V based on lipoproteins and lipids were elevated.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C8DEA8-1C97-4DF1-9B4C-C6C0F21B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8464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301</TotalTime>
  <Words>1065</Words>
  <Application>Microsoft Office PowerPoint</Application>
  <PresentationFormat>Widescreen</PresentationFormat>
  <Paragraphs>201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Century Gothic</vt:lpstr>
      <vt:lpstr>Courier New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prajaktatanpure@outlook.com</dc:creator>
  <cp:lastModifiedBy>admin5</cp:lastModifiedBy>
  <cp:revision>34</cp:revision>
  <dcterms:created xsi:type="dcterms:W3CDTF">2020-06-13T08:18:42Z</dcterms:created>
  <dcterms:modified xsi:type="dcterms:W3CDTF">2021-01-30T10:37:31Z</dcterms:modified>
</cp:coreProperties>
</file>